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0" r:id="rId5"/>
    <p:sldId id="283" r:id="rId6"/>
    <p:sldId id="281" r:id="rId7"/>
    <p:sldId id="271" r:id="rId8"/>
    <p:sldId id="284" r:id="rId9"/>
    <p:sldId id="285" r:id="rId10"/>
    <p:sldId id="286" r:id="rId11"/>
    <p:sldId id="288" r:id="rId12"/>
    <p:sldId id="291" r:id="rId13"/>
    <p:sldId id="292" r:id="rId14"/>
    <p:sldId id="287" r:id="rId15"/>
    <p:sldId id="295" r:id="rId16"/>
    <p:sldId id="289" r:id="rId17"/>
    <p:sldId id="294" r:id="rId18"/>
    <p:sldId id="290" r:id="rId19"/>
    <p:sldId id="297" r:id="rId20"/>
    <p:sldId id="296" r:id="rId21"/>
    <p:sldId id="293" r:id="rId22"/>
    <p:sldId id="264" r:id="rId23"/>
  </p:sldIdLst>
  <p:sldSz cx="10693400" cy="7561263"/>
  <p:notesSz cx="6858000" cy="9144000"/>
  <p:embeddedFontLst>
    <p:embeddedFont>
      <p:font typeface="맑은 고딕" panose="020B0503020000020004" pitchFamily="34" charset="-127"/>
      <p:regular r:id="rId26"/>
      <p:bold r:id="rId27"/>
    </p:embeddedFont>
  </p:embeddedFontLst>
  <p:defaultTextStyle>
    <a:defPPr>
      <a:defRPr lang="ko-KR"/>
    </a:defPPr>
    <a:lvl1pPr marL="0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757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515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272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029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8785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6543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300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057" algn="l" defTabSz="99551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B137C702-9F04-4A26-9D00-8DB02500F8EC}">
          <p14:sldIdLst>
            <p14:sldId id="280"/>
          </p14:sldIdLst>
        </p14:section>
        <p14:section name="Agenda page" id="{0AE9DF3D-B98B-4DD8-9622-C1B23F00ADFE}">
          <p14:sldIdLst>
            <p14:sldId id="283"/>
          </p14:sldIdLst>
        </p14:section>
        <p14:section name="Subtitle page" id="{ACFC6242-92B4-4FD6-9E79-E016A2E22C57}">
          <p14:sldIdLst>
            <p14:sldId id="281"/>
          </p14:sldIdLst>
        </p14:section>
        <p14:section name="Contents page" id="{CBAA79AF-26E4-42B6-9AD9-0C4B5297E3B3}">
          <p14:sldIdLst>
            <p14:sldId id="271"/>
            <p14:sldId id="284"/>
            <p14:sldId id="285"/>
            <p14:sldId id="286"/>
            <p14:sldId id="288"/>
            <p14:sldId id="291"/>
            <p14:sldId id="292"/>
            <p14:sldId id="287"/>
            <p14:sldId id="295"/>
            <p14:sldId id="289"/>
            <p14:sldId id="294"/>
            <p14:sldId id="290"/>
            <p14:sldId id="297"/>
            <p14:sldId id="296"/>
            <p14:sldId id="293"/>
          </p14:sldIdLst>
        </p14:section>
        <p14:section name="End page" id="{72386202-E70B-4CFF-A8B4-F7EFDFBEF226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E6D"/>
    <a:srgbClr val="151F6D"/>
    <a:srgbClr val="AC9751"/>
    <a:srgbClr val="0F206C"/>
    <a:srgbClr val="6D6E71"/>
    <a:srgbClr val="D0D4DD"/>
    <a:srgbClr val="AC9C63"/>
    <a:srgbClr val="AC9E63"/>
    <a:srgbClr val="AF9E63"/>
    <a:srgbClr val="272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1" autoAdjust="0"/>
    <p:restoredTop sz="93982" autoAdjust="0"/>
  </p:normalViewPr>
  <p:slideViewPr>
    <p:cSldViewPr>
      <p:cViewPr varScale="1">
        <p:scale>
          <a:sx n="82" d="100"/>
          <a:sy n="82" d="100"/>
        </p:scale>
        <p:origin x="192" y="984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78" y="157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1C030-61F7-4C09-8A04-176D1E4EF9AB}" type="datetimeFigureOut">
              <a:rPr lang="ko-KR" altLang="en-US" smtClean="0"/>
              <a:t>2019. 9. 10.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804BA-AF51-4F6C-8F88-B73E3DCAE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7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78361-3ABD-423C-BF6C-1D91A6768569}" type="datetimeFigureOut">
              <a:rPr lang="ko-KR" altLang="en-US" smtClean="0"/>
              <a:t>2019. 9. 10.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AC78C-14B8-440E-9E6D-8EBA2B81B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3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1(텍스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/>
          <p:cNvSpPr>
            <a:spLocks noGrp="1"/>
          </p:cNvSpPr>
          <p:nvPr>
            <p:ph type="title" hasCustomPrompt="1"/>
          </p:nvPr>
        </p:nvSpPr>
        <p:spPr>
          <a:xfrm>
            <a:off x="580850" y="1935120"/>
            <a:ext cx="6368498" cy="2349567"/>
          </a:xfrm>
        </p:spPr>
        <p:txBody>
          <a:bodyPr anchor="t">
            <a:normAutofit/>
          </a:bodyPr>
          <a:lstStyle>
            <a:lvl1pPr algn="l">
              <a:lnSpc>
                <a:spcPts val="6000"/>
              </a:lnSpc>
              <a:defRPr sz="5100" baseline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PRESENTATION</a:t>
            </a:r>
            <a:br>
              <a:rPr lang="en-US" altLang="ko-KR" dirty="0"/>
            </a:br>
            <a:r>
              <a:rPr lang="en-US" altLang="ko-KR" dirty="0"/>
              <a:t>TITLE GOES</a:t>
            </a:r>
            <a:br>
              <a:rPr lang="en-US" altLang="ko-KR" dirty="0"/>
            </a:br>
            <a:r>
              <a:rPr lang="en-US" altLang="ko-KR" dirty="0"/>
              <a:t>HERE</a:t>
            </a:r>
            <a:endParaRPr lang="ko-KR" altLang="en-US" dirty="0"/>
          </a:p>
        </p:txBody>
      </p:sp>
      <p:sp>
        <p:nvSpPr>
          <p:cNvPr id="6" name="텍스트 개체 틀 22"/>
          <p:cNvSpPr>
            <a:spLocks noGrp="1"/>
          </p:cNvSpPr>
          <p:nvPr>
            <p:ph type="body" sz="quarter" idx="13" hasCustomPrompt="1"/>
          </p:nvPr>
        </p:nvSpPr>
        <p:spPr>
          <a:xfrm>
            <a:off x="580560" y="4324363"/>
            <a:ext cx="6368498" cy="5334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Sub Title &amp; Contents Goes Here</a:t>
            </a:r>
            <a:endParaRPr lang="ko-KR" altLang="en-US" dirty="0"/>
          </a:p>
        </p:txBody>
      </p:sp>
      <p:sp>
        <p:nvSpPr>
          <p:cNvPr id="8" name="텍스트 개체 틀 28"/>
          <p:cNvSpPr>
            <a:spLocks noGrp="1"/>
          </p:cNvSpPr>
          <p:nvPr>
            <p:ph type="body" sz="quarter" idx="15" hasCustomPrompt="1"/>
          </p:nvPr>
        </p:nvSpPr>
        <p:spPr>
          <a:xfrm>
            <a:off x="580560" y="6713968"/>
            <a:ext cx="2970000" cy="380210"/>
          </a:xfrm>
        </p:spPr>
        <p:txBody>
          <a:bodyPr>
            <a:normAutofit/>
          </a:bodyPr>
          <a:lstStyle>
            <a:lvl1pPr marL="0" indent="0">
              <a:buNone/>
              <a:defRPr sz="1600" b="0" spc="0" baseline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2017. 00. 00</a:t>
            </a:r>
            <a:endParaRPr lang="ko-KR" altLang="en-US" dirty="0"/>
          </a:p>
        </p:txBody>
      </p:sp>
      <p:sp>
        <p:nvSpPr>
          <p:cNvPr id="16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580560" y="6415786"/>
            <a:ext cx="2970000" cy="34597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GILDONG HONG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580877" y="414727"/>
            <a:ext cx="1885503" cy="773616"/>
          </a:xfrm>
        </p:spPr>
        <p:txBody>
          <a:bodyPr>
            <a:normAutofit/>
          </a:bodyPr>
          <a:lstStyle>
            <a:lvl1pPr marL="0" marR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spc="-50" baseline="0">
                <a:solidFill>
                  <a:srgbClr val="AC975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Contents Goes Here</a:t>
            </a:r>
          </a:p>
          <a:p>
            <a:pPr marL="0" marR="0" lvl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  <a:p>
            <a:pPr marL="0" marR="0" lvl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94" y="6660951"/>
            <a:ext cx="1648970" cy="4358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87" y="493664"/>
            <a:ext cx="1079498" cy="4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6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2(배경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4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3(배경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81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4(배경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475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&amp;Subtitle page(배경)">
    <p:bg>
      <p:bgPr>
        <a:solidFill>
          <a:srgbClr val="15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29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page(배경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6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(배경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09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2(텍스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8"/>
          <p:cNvSpPr>
            <a:spLocks noGrp="1"/>
          </p:cNvSpPr>
          <p:nvPr>
            <p:ph type="title" hasCustomPrompt="1"/>
          </p:nvPr>
        </p:nvSpPr>
        <p:spPr>
          <a:xfrm>
            <a:off x="536286" y="2251343"/>
            <a:ext cx="8043154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800" spc="-140" baseline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PRESENTATION</a:t>
            </a:r>
            <a:br>
              <a:rPr lang="en-US" altLang="ko-KR" dirty="0"/>
            </a:br>
            <a:r>
              <a:rPr lang="en-US" altLang="ko-KR" dirty="0"/>
              <a:t>TITLE GOES HERE</a:t>
            </a:r>
            <a:endParaRPr lang="ko-KR" altLang="en-US" dirty="0"/>
          </a:p>
        </p:txBody>
      </p:sp>
      <p:sp>
        <p:nvSpPr>
          <p:cNvPr id="1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81717" y="4537655"/>
            <a:ext cx="6342669" cy="4318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Sub Title &amp; Contents Goes Here</a:t>
            </a:r>
            <a:endParaRPr lang="ko-KR" altLang="en-US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5" hasCustomPrompt="1"/>
          </p:nvPr>
        </p:nvSpPr>
        <p:spPr>
          <a:xfrm>
            <a:off x="580560" y="6713968"/>
            <a:ext cx="2970000" cy="380210"/>
          </a:xfrm>
        </p:spPr>
        <p:txBody>
          <a:bodyPr>
            <a:normAutofit/>
          </a:bodyPr>
          <a:lstStyle>
            <a:lvl1pPr marL="0" indent="0">
              <a:buNone/>
              <a:defRPr sz="1600" b="0" spc="0" baseline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2017. 00. 00</a:t>
            </a:r>
            <a:endParaRPr lang="ko-KR" altLang="en-US" dirty="0"/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580560" y="6415786"/>
            <a:ext cx="2970000" cy="34597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GILDONG HONG</a:t>
            </a:r>
            <a:endParaRPr lang="ko-KR" altLang="en-US" dirty="0"/>
          </a:p>
        </p:txBody>
      </p:sp>
      <p:sp>
        <p:nvSpPr>
          <p:cNvPr id="33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580877" y="414727"/>
            <a:ext cx="1885503" cy="773616"/>
          </a:xfrm>
        </p:spPr>
        <p:txBody>
          <a:bodyPr>
            <a:normAutofit/>
          </a:bodyPr>
          <a:lstStyle>
            <a:lvl1pPr marL="0" marR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spc="-50" baseline="0">
                <a:solidFill>
                  <a:srgbClr val="AC975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Contents Goes Here</a:t>
            </a:r>
          </a:p>
          <a:p>
            <a:pPr marL="0" marR="0" lvl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  <a:p>
            <a:pPr marL="0" marR="0" lvl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88" y="493664"/>
            <a:ext cx="1079496" cy="4355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94" y="6660950"/>
            <a:ext cx="1648971" cy="4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3(텍스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8"/>
          <p:cNvSpPr>
            <a:spLocks noGrp="1"/>
          </p:cNvSpPr>
          <p:nvPr>
            <p:ph type="title" hasCustomPrompt="1"/>
          </p:nvPr>
        </p:nvSpPr>
        <p:spPr>
          <a:xfrm>
            <a:off x="536286" y="2251343"/>
            <a:ext cx="8043154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800" spc="-14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PRESENTATION</a:t>
            </a:r>
            <a:br>
              <a:rPr lang="en-US" altLang="ko-KR" dirty="0"/>
            </a:br>
            <a:r>
              <a:rPr lang="en-US" altLang="ko-KR" dirty="0"/>
              <a:t>TITLE GOES HERE</a:t>
            </a:r>
            <a:endParaRPr lang="ko-KR" altLang="en-US" dirty="0"/>
          </a:p>
        </p:txBody>
      </p:sp>
      <p:sp>
        <p:nvSpPr>
          <p:cNvPr id="1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81717" y="4537655"/>
            <a:ext cx="6342669" cy="4318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Sub Title &amp; Contents Goes Here</a:t>
            </a:r>
            <a:endParaRPr lang="ko-KR" altLang="en-US" dirty="0"/>
          </a:p>
        </p:txBody>
      </p:sp>
      <p:sp>
        <p:nvSpPr>
          <p:cNvPr id="16" name="텍스트 개체 틀 28"/>
          <p:cNvSpPr>
            <a:spLocks noGrp="1"/>
          </p:cNvSpPr>
          <p:nvPr>
            <p:ph type="body" sz="quarter" idx="15" hasCustomPrompt="1"/>
          </p:nvPr>
        </p:nvSpPr>
        <p:spPr>
          <a:xfrm>
            <a:off x="580560" y="6713968"/>
            <a:ext cx="2970000" cy="380210"/>
          </a:xfrm>
        </p:spPr>
        <p:txBody>
          <a:bodyPr>
            <a:normAutofit/>
          </a:bodyPr>
          <a:lstStyle>
            <a:lvl1pPr marL="0" indent="0">
              <a:buNone/>
              <a:defRPr sz="1600" b="0" spc="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2017. 00. 00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580560" y="6415786"/>
            <a:ext cx="2970000" cy="34597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GILDONG HONG</a:t>
            </a:r>
            <a:endParaRPr lang="ko-KR" altLang="en-US" dirty="0"/>
          </a:p>
        </p:txBody>
      </p:sp>
      <p:sp>
        <p:nvSpPr>
          <p:cNvPr id="21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580877" y="414727"/>
            <a:ext cx="1885503" cy="773616"/>
          </a:xfrm>
        </p:spPr>
        <p:txBody>
          <a:bodyPr>
            <a:normAutofit/>
          </a:bodyPr>
          <a:lstStyle>
            <a:lvl1pPr marL="0" marR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spc="-50" baseline="0">
                <a:solidFill>
                  <a:srgbClr val="AC975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Contents Goes Here</a:t>
            </a:r>
          </a:p>
          <a:p>
            <a:pPr marL="0" marR="0" lvl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  <a:p>
            <a:pPr marL="0" marR="0" lvl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94" y="6660951"/>
            <a:ext cx="1648970" cy="4358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87" y="493664"/>
            <a:ext cx="1079498" cy="4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4(텍스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8"/>
          <p:cNvSpPr>
            <a:spLocks noGrp="1"/>
          </p:cNvSpPr>
          <p:nvPr>
            <p:ph type="title" hasCustomPrompt="1"/>
          </p:nvPr>
        </p:nvSpPr>
        <p:spPr>
          <a:xfrm>
            <a:off x="536286" y="2251343"/>
            <a:ext cx="8043154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800" spc="-14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PRESENTATION</a:t>
            </a:r>
            <a:br>
              <a:rPr lang="en-US" altLang="ko-KR" dirty="0"/>
            </a:br>
            <a:r>
              <a:rPr lang="en-US" altLang="ko-KR" dirty="0"/>
              <a:t>TITLE GOES HERE</a:t>
            </a:r>
            <a:endParaRPr lang="ko-KR" altLang="en-US" dirty="0"/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81717" y="4537655"/>
            <a:ext cx="6342669" cy="4318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Sub Title &amp; Contents Goes Here</a:t>
            </a:r>
            <a:endParaRPr lang="ko-KR" altLang="en-US" dirty="0"/>
          </a:p>
        </p:txBody>
      </p:sp>
      <p:sp>
        <p:nvSpPr>
          <p:cNvPr id="13" name="텍스트 개체 틀 28"/>
          <p:cNvSpPr>
            <a:spLocks noGrp="1"/>
          </p:cNvSpPr>
          <p:nvPr>
            <p:ph type="body" sz="quarter" idx="15" hasCustomPrompt="1"/>
          </p:nvPr>
        </p:nvSpPr>
        <p:spPr>
          <a:xfrm>
            <a:off x="580560" y="6713968"/>
            <a:ext cx="2970000" cy="380210"/>
          </a:xfrm>
        </p:spPr>
        <p:txBody>
          <a:bodyPr>
            <a:normAutofit/>
          </a:bodyPr>
          <a:lstStyle>
            <a:lvl1pPr marL="0" indent="0">
              <a:buNone/>
              <a:defRPr sz="1600" b="0" spc="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2017. 00. 00</a:t>
            </a:r>
            <a:endParaRPr lang="ko-KR" altLang="en-US" dirty="0"/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580560" y="6415786"/>
            <a:ext cx="2970000" cy="34597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600"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GILDONG HONG</a:t>
            </a:r>
            <a:endParaRPr lang="ko-KR" altLang="en-US" dirty="0"/>
          </a:p>
        </p:txBody>
      </p:sp>
      <p:sp>
        <p:nvSpPr>
          <p:cNvPr id="17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580877" y="414727"/>
            <a:ext cx="1885503" cy="773616"/>
          </a:xfrm>
        </p:spPr>
        <p:txBody>
          <a:bodyPr>
            <a:normAutofit/>
          </a:bodyPr>
          <a:lstStyle>
            <a:lvl1pPr marL="0" marR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spc="-50" baseline="0">
                <a:solidFill>
                  <a:srgbClr val="AC975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Contents Goes Here</a:t>
            </a:r>
          </a:p>
          <a:p>
            <a:pPr marL="0" marR="0" lvl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  <a:p>
            <a:pPr marL="0" marR="0" lvl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94" y="6660951"/>
            <a:ext cx="1648970" cy="4358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87" y="493664"/>
            <a:ext cx="1079498" cy="4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6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(텍스트)">
    <p:bg>
      <p:bgPr>
        <a:solidFill>
          <a:srgbClr val="15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594172" y="2880469"/>
            <a:ext cx="9473753" cy="0"/>
            <a:chOff x="606872" y="647204"/>
            <a:chExt cx="9473753" cy="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606872" y="647204"/>
              <a:ext cx="625747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044457" y="647204"/>
              <a:ext cx="303616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텍스트 개체 틀 39"/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535054"/>
            <a:ext cx="1443037" cy="401806"/>
          </a:xfrm>
        </p:spPr>
        <p:txBody>
          <a:bodyPr>
            <a:noAutofit/>
          </a:bodyPr>
          <a:lstStyle>
            <a:lvl1pPr marL="0" indent="0">
              <a:buNone/>
              <a:defRPr sz="1800" spc="-40" baseline="0">
                <a:solidFill>
                  <a:schemeClr val="bg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6" name="텍스트 개체 틀 45"/>
          <p:cNvSpPr>
            <a:spLocks noGrp="1"/>
          </p:cNvSpPr>
          <p:nvPr>
            <p:ph type="body" sz="quarter" idx="11" hasCustomPrompt="1"/>
          </p:nvPr>
        </p:nvSpPr>
        <p:spPr>
          <a:xfrm>
            <a:off x="513656" y="2975843"/>
            <a:ext cx="576287" cy="375820"/>
          </a:xfrm>
        </p:spPr>
        <p:txBody>
          <a:bodyPr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텍스트 개체 틀 48"/>
          <p:cNvSpPr>
            <a:spLocks noGrp="1"/>
          </p:cNvSpPr>
          <p:nvPr>
            <p:ph type="body" sz="quarter" idx="12" hasCustomPrompt="1"/>
          </p:nvPr>
        </p:nvSpPr>
        <p:spPr>
          <a:xfrm>
            <a:off x="865109" y="2975843"/>
            <a:ext cx="2812133" cy="374400"/>
          </a:xfrm>
        </p:spPr>
        <p:txBody>
          <a:bodyPr>
            <a:noAutofit/>
          </a:bodyPr>
          <a:lstStyle>
            <a:lvl1pPr marL="0" indent="0">
              <a:buNone/>
              <a:defRPr sz="1700" spc="-5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  <a:lvl2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2pPr>
            <a:lvl3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3pPr>
            <a:lvl4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4pPr>
            <a:lvl5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5pPr>
          </a:lstStyle>
          <a:p>
            <a:pPr lvl="0"/>
            <a:r>
              <a:rPr lang="en-US" altLang="ko-KR" dirty="0"/>
              <a:t>Subtitle Goes Here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>
            <p:ph type="body" sz="quarter" idx="19" hasCustomPrompt="1"/>
          </p:nvPr>
        </p:nvSpPr>
        <p:spPr>
          <a:xfrm>
            <a:off x="6924526" y="2963143"/>
            <a:ext cx="3130699" cy="9144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200" spc="-2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1-1  Contents</a:t>
            </a:r>
          </a:p>
          <a:p>
            <a:pPr lvl="0"/>
            <a:r>
              <a:rPr lang="en-US" altLang="ko-KR" dirty="0"/>
              <a:t>1-2  Contents</a:t>
            </a:r>
            <a:endParaRPr lang="ko-KR" altLang="en-US" dirty="0"/>
          </a:p>
        </p:txBody>
      </p:sp>
      <p:grpSp>
        <p:nvGrpSpPr>
          <p:cNvPr id="30" name="그룹 29"/>
          <p:cNvGrpSpPr/>
          <p:nvPr userDrawn="1"/>
        </p:nvGrpSpPr>
        <p:grpSpPr>
          <a:xfrm>
            <a:off x="594172" y="4009355"/>
            <a:ext cx="9473753" cy="0"/>
            <a:chOff x="606872" y="647204"/>
            <a:chExt cx="9473753" cy="0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606872" y="647204"/>
              <a:ext cx="625747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7044457" y="647204"/>
              <a:ext cx="303616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텍스트 개체 틀 45"/>
          <p:cNvSpPr>
            <a:spLocks noGrp="1"/>
          </p:cNvSpPr>
          <p:nvPr>
            <p:ph type="body" sz="quarter" idx="20" hasCustomPrompt="1"/>
          </p:nvPr>
        </p:nvSpPr>
        <p:spPr>
          <a:xfrm>
            <a:off x="513656" y="4104729"/>
            <a:ext cx="576287" cy="375820"/>
          </a:xfrm>
        </p:spPr>
        <p:txBody>
          <a:bodyPr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4" name="텍스트 개체 틀 48"/>
          <p:cNvSpPr>
            <a:spLocks noGrp="1"/>
          </p:cNvSpPr>
          <p:nvPr>
            <p:ph type="body" sz="quarter" idx="21" hasCustomPrompt="1"/>
          </p:nvPr>
        </p:nvSpPr>
        <p:spPr>
          <a:xfrm>
            <a:off x="865109" y="4104729"/>
            <a:ext cx="2812133" cy="374400"/>
          </a:xfrm>
        </p:spPr>
        <p:txBody>
          <a:bodyPr>
            <a:noAutofit/>
          </a:bodyPr>
          <a:lstStyle>
            <a:lvl1pPr marL="0" indent="0">
              <a:buNone/>
              <a:defRPr sz="1700" spc="-5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  <a:lvl2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2pPr>
            <a:lvl3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3pPr>
            <a:lvl4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4pPr>
            <a:lvl5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5pPr>
          </a:lstStyle>
          <a:p>
            <a:pPr lvl="0"/>
            <a:r>
              <a:rPr lang="en-US" altLang="ko-KR" dirty="0"/>
              <a:t>Subtitle Goes Here</a:t>
            </a:r>
            <a:endParaRPr lang="ko-KR" altLang="en-US" dirty="0"/>
          </a:p>
        </p:txBody>
      </p:sp>
      <p:sp>
        <p:nvSpPr>
          <p:cNvPr id="35" name="텍스트 개체 틀 57"/>
          <p:cNvSpPr>
            <a:spLocks noGrp="1"/>
          </p:cNvSpPr>
          <p:nvPr>
            <p:ph type="body" sz="quarter" idx="22" hasCustomPrompt="1"/>
          </p:nvPr>
        </p:nvSpPr>
        <p:spPr>
          <a:xfrm>
            <a:off x="6924526" y="4092029"/>
            <a:ext cx="3130699" cy="9144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200" spc="-2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2-1  Contents</a:t>
            </a:r>
          </a:p>
          <a:p>
            <a:pPr lvl="0"/>
            <a:r>
              <a:rPr lang="en-US" altLang="ko-KR" dirty="0"/>
              <a:t>2-2  Contents</a:t>
            </a:r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594172" y="5129609"/>
            <a:ext cx="9473753" cy="0"/>
            <a:chOff x="606872" y="647204"/>
            <a:chExt cx="9473753" cy="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606872" y="647204"/>
              <a:ext cx="625747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7044457" y="647204"/>
              <a:ext cx="303616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텍스트 개체 틀 45"/>
          <p:cNvSpPr>
            <a:spLocks noGrp="1"/>
          </p:cNvSpPr>
          <p:nvPr>
            <p:ph type="body" sz="quarter" idx="23" hasCustomPrompt="1"/>
          </p:nvPr>
        </p:nvSpPr>
        <p:spPr>
          <a:xfrm>
            <a:off x="513656" y="5224983"/>
            <a:ext cx="576287" cy="375820"/>
          </a:xfrm>
        </p:spPr>
        <p:txBody>
          <a:bodyPr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8" name="텍스트 개체 틀 48"/>
          <p:cNvSpPr>
            <a:spLocks noGrp="1"/>
          </p:cNvSpPr>
          <p:nvPr>
            <p:ph type="body" sz="quarter" idx="24" hasCustomPrompt="1"/>
          </p:nvPr>
        </p:nvSpPr>
        <p:spPr>
          <a:xfrm>
            <a:off x="865109" y="5224983"/>
            <a:ext cx="2812133" cy="374400"/>
          </a:xfrm>
        </p:spPr>
        <p:txBody>
          <a:bodyPr>
            <a:noAutofit/>
          </a:bodyPr>
          <a:lstStyle>
            <a:lvl1pPr marL="0" indent="0">
              <a:buNone/>
              <a:defRPr sz="1700" spc="-5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  <a:lvl2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2pPr>
            <a:lvl3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3pPr>
            <a:lvl4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4pPr>
            <a:lvl5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5pPr>
          </a:lstStyle>
          <a:p>
            <a:pPr lvl="0"/>
            <a:r>
              <a:rPr lang="en-US" altLang="ko-KR" dirty="0"/>
              <a:t>Subtitle Goes Here</a:t>
            </a:r>
            <a:endParaRPr lang="ko-KR" altLang="en-US" dirty="0"/>
          </a:p>
        </p:txBody>
      </p:sp>
      <p:sp>
        <p:nvSpPr>
          <p:cNvPr id="56" name="텍스트 개체 틀 57"/>
          <p:cNvSpPr>
            <a:spLocks noGrp="1"/>
          </p:cNvSpPr>
          <p:nvPr>
            <p:ph type="body" sz="quarter" idx="25" hasCustomPrompt="1"/>
          </p:nvPr>
        </p:nvSpPr>
        <p:spPr>
          <a:xfrm>
            <a:off x="6924526" y="5212283"/>
            <a:ext cx="3130699" cy="9144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200" spc="-2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3-1  Contents</a:t>
            </a:r>
          </a:p>
          <a:p>
            <a:pPr lvl="0"/>
            <a:r>
              <a:rPr lang="en-US" altLang="ko-KR" dirty="0"/>
              <a:t>3-2  Contents</a:t>
            </a:r>
            <a:endParaRPr lang="ko-KR" altLang="en-US" dirty="0"/>
          </a:p>
        </p:txBody>
      </p:sp>
      <p:grpSp>
        <p:nvGrpSpPr>
          <p:cNvPr id="57" name="그룹 56"/>
          <p:cNvGrpSpPr/>
          <p:nvPr userDrawn="1"/>
        </p:nvGrpSpPr>
        <p:grpSpPr>
          <a:xfrm>
            <a:off x="594172" y="6256337"/>
            <a:ext cx="9473753" cy="0"/>
            <a:chOff x="606872" y="647204"/>
            <a:chExt cx="9473753" cy="0"/>
          </a:xfrm>
        </p:grpSpPr>
        <p:cxnSp>
          <p:nvCxnSpPr>
            <p:cNvPr id="62" name="직선 연결선 61"/>
            <p:cNvCxnSpPr/>
            <p:nvPr/>
          </p:nvCxnSpPr>
          <p:spPr>
            <a:xfrm>
              <a:off x="606872" y="647204"/>
              <a:ext cx="625747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7044457" y="647204"/>
              <a:ext cx="303616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텍스트 개체 틀 45"/>
          <p:cNvSpPr>
            <a:spLocks noGrp="1"/>
          </p:cNvSpPr>
          <p:nvPr>
            <p:ph type="body" sz="quarter" idx="26" hasCustomPrompt="1"/>
          </p:nvPr>
        </p:nvSpPr>
        <p:spPr>
          <a:xfrm>
            <a:off x="513656" y="6351711"/>
            <a:ext cx="576287" cy="375820"/>
          </a:xfrm>
        </p:spPr>
        <p:txBody>
          <a:bodyPr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5" name="텍스트 개체 틀 48"/>
          <p:cNvSpPr>
            <a:spLocks noGrp="1"/>
          </p:cNvSpPr>
          <p:nvPr>
            <p:ph type="body" sz="quarter" idx="27" hasCustomPrompt="1"/>
          </p:nvPr>
        </p:nvSpPr>
        <p:spPr>
          <a:xfrm>
            <a:off x="865109" y="6351711"/>
            <a:ext cx="2812133" cy="374400"/>
          </a:xfrm>
        </p:spPr>
        <p:txBody>
          <a:bodyPr>
            <a:noAutofit/>
          </a:bodyPr>
          <a:lstStyle>
            <a:lvl1pPr marL="0" indent="0">
              <a:buNone/>
              <a:defRPr sz="1700" spc="-5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  <a:lvl2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2pPr>
            <a:lvl3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3pPr>
            <a:lvl4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4pPr>
            <a:lvl5pPr>
              <a:defRPr sz="1700">
                <a:latin typeface="원신한 Bold" panose="020B0803000000000000" pitchFamily="50" charset="-127"/>
                <a:ea typeface="원신한 Bold" panose="020B0803000000000000" pitchFamily="50" charset="-127"/>
              </a:defRPr>
            </a:lvl5pPr>
          </a:lstStyle>
          <a:p>
            <a:pPr lvl="0"/>
            <a:r>
              <a:rPr lang="en-US" altLang="ko-KR" dirty="0"/>
              <a:t>Subtitle Goes Here</a:t>
            </a:r>
            <a:endParaRPr lang="ko-KR" altLang="en-US" dirty="0"/>
          </a:p>
        </p:txBody>
      </p:sp>
      <p:sp>
        <p:nvSpPr>
          <p:cNvPr id="66" name="텍스트 개체 틀 57"/>
          <p:cNvSpPr>
            <a:spLocks noGrp="1"/>
          </p:cNvSpPr>
          <p:nvPr>
            <p:ph type="body" sz="quarter" idx="28" hasCustomPrompt="1"/>
          </p:nvPr>
        </p:nvSpPr>
        <p:spPr>
          <a:xfrm>
            <a:off x="6924526" y="6339011"/>
            <a:ext cx="3130699" cy="9144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200" spc="-20" baseline="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2pPr>
            <a:lvl3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3pPr>
            <a:lvl4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4pPr>
            <a:lvl5pPr>
              <a:defRPr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defRPr>
            </a:lvl5pPr>
          </a:lstStyle>
          <a:p>
            <a:pPr lvl="0"/>
            <a:r>
              <a:rPr lang="en-US" altLang="ko-KR" dirty="0"/>
              <a:t>4-1  Contents</a:t>
            </a:r>
          </a:p>
          <a:p>
            <a:pPr lvl="0"/>
            <a:r>
              <a:rPr lang="en-US" altLang="ko-KR" dirty="0"/>
              <a:t>4-2 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546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(텍스트)">
    <p:bg>
      <p:bgPr>
        <a:solidFill>
          <a:srgbClr val="151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18261" y="464830"/>
            <a:ext cx="8556446" cy="2207974"/>
          </a:xfrm>
        </p:spPr>
        <p:txBody>
          <a:bodyPr anchor="t">
            <a:normAutofit/>
          </a:bodyPr>
          <a:lstStyle>
            <a:lvl1pPr algn="l">
              <a:lnSpc>
                <a:spcPts val="5200"/>
              </a:lnSpc>
              <a:defRPr sz="4000" spc="-120" baseline="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Subtitle</a:t>
            </a:r>
            <a:br>
              <a:rPr lang="en-US" altLang="ko-KR" dirty="0"/>
            </a:br>
            <a:r>
              <a:rPr lang="en-US" altLang="ko-KR" dirty="0"/>
              <a:t>Goes Here</a:t>
            </a:r>
            <a:br>
              <a:rPr lang="en-US" altLang="ko-KR" dirty="0"/>
            </a:br>
            <a:r>
              <a:rPr lang="ko-KR" altLang="en-US" dirty="0" err="1"/>
              <a:t>원신한체</a:t>
            </a:r>
            <a:r>
              <a:rPr lang="ko-KR" altLang="en-US" dirty="0"/>
              <a:t> </a:t>
            </a:r>
            <a:r>
              <a:rPr lang="en-US" altLang="ko-KR" dirty="0"/>
              <a:t>B,40pt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9665999" y="549507"/>
            <a:ext cx="730497" cy="595222"/>
          </a:xfrm>
        </p:spPr>
        <p:txBody>
          <a:bodyPr>
            <a:normAutofit/>
          </a:bodyPr>
          <a:lstStyle>
            <a:lvl1pPr marL="0" indent="0">
              <a:buNone/>
              <a:defRPr sz="2500" spc="-15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94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page(텍스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69"/>
          <p:cNvSpPr>
            <a:spLocks noGrp="1"/>
          </p:cNvSpPr>
          <p:nvPr>
            <p:ph type="title" hasCustomPrompt="1"/>
          </p:nvPr>
        </p:nvSpPr>
        <p:spPr>
          <a:xfrm>
            <a:off x="499304" y="424511"/>
            <a:ext cx="7364013" cy="1771944"/>
          </a:xfrm>
        </p:spPr>
        <p:txBody>
          <a:bodyPr anchor="t">
            <a:normAutofit/>
          </a:bodyPr>
          <a:lstStyle>
            <a:lvl1pPr algn="l">
              <a:lnSpc>
                <a:spcPts val="4700"/>
              </a:lnSpc>
              <a:defRPr sz="3000" spc="-100" baseline="0"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r>
              <a:rPr lang="en-US" altLang="ko-KR" dirty="0"/>
              <a:t>Page </a:t>
            </a:r>
            <a:r>
              <a:rPr lang="en-US" altLang="ko-KR" dirty="0" err="1"/>
              <a:t>Maintitle</a:t>
            </a:r>
            <a:r>
              <a:rPr lang="en-US" altLang="ko-KR" dirty="0"/>
              <a:t> Goes Here</a:t>
            </a:r>
            <a:br>
              <a:rPr lang="en-US" altLang="ko-KR" dirty="0"/>
            </a:br>
            <a:r>
              <a:rPr lang="ko-KR" altLang="en-US" dirty="0" err="1"/>
              <a:t>원신한체</a:t>
            </a:r>
            <a:r>
              <a:rPr lang="en-US" altLang="ko-KR" dirty="0"/>
              <a:t>B, 30pt</a:t>
            </a:r>
            <a:endParaRPr lang="ko-KR" altLang="en-US" dirty="0"/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06659" y="552251"/>
            <a:ext cx="450995" cy="214497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  <a:lvl2pPr marL="497757" indent="0">
              <a:buNone/>
              <a:defRPr sz="800">
                <a:latin typeface="원신한 Bold" panose="020B0803000000000000" pitchFamily="50" charset="-127"/>
                <a:ea typeface="원신한 Bold" panose="020B0803000000000000" pitchFamily="50" charset="-127"/>
              </a:defRPr>
            </a:lvl2pPr>
            <a:lvl3pPr marL="995514" indent="0">
              <a:buNone/>
              <a:defRPr sz="800">
                <a:latin typeface="원신한 Bold" panose="020B0803000000000000" pitchFamily="50" charset="-127"/>
                <a:ea typeface="원신한 Bold" panose="020B0803000000000000" pitchFamily="50" charset="-127"/>
              </a:defRPr>
            </a:lvl3pPr>
            <a:lvl4pPr marL="1493272" indent="0">
              <a:buNone/>
              <a:defRPr sz="800">
                <a:latin typeface="원신한 Bold" panose="020B0803000000000000" pitchFamily="50" charset="-127"/>
                <a:ea typeface="원신한 Bold" panose="020B0803000000000000" pitchFamily="50" charset="-127"/>
              </a:defRPr>
            </a:lvl4pPr>
            <a:lvl5pPr marL="1991029" indent="0">
              <a:buNone/>
              <a:defRPr sz="800">
                <a:latin typeface="원신한 Bold" panose="020B0803000000000000" pitchFamily="50" charset="-127"/>
                <a:ea typeface="원신한 Bold" panose="020B0803000000000000" pitchFamily="50" charset="-127"/>
              </a:defRPr>
            </a:lvl5pPr>
          </a:lstStyle>
          <a:p>
            <a:r>
              <a:rPr lang="en-US" altLang="ko-KR" sz="800" spc="-50" dirty="0">
                <a:latin typeface="원신한 Bold" panose="020B0803000000000000" pitchFamily="50" charset="-127"/>
                <a:ea typeface="원신한 Bold" panose="020B0803000000000000" pitchFamily="50" charset="-127"/>
              </a:rPr>
              <a:t>000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9445625" y="552251"/>
            <a:ext cx="1152896" cy="35877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 spc="-40" baseline="0">
                <a:latin typeface="원신한 Light" panose="020B0303000000000000" pitchFamily="50" charset="-127"/>
                <a:ea typeface="원신한 Light" panose="020B0303000000000000" pitchFamily="50" charset="-127"/>
              </a:defRPr>
            </a:lvl1pPr>
          </a:lstStyle>
          <a:p>
            <a:pPr lvl="0"/>
            <a:r>
              <a:rPr lang="en-US" altLang="ko-KR" dirty="0"/>
              <a:t>Project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(텍스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565911" y="2187219"/>
            <a:ext cx="5537813" cy="1134368"/>
          </a:xfrm>
        </p:spPr>
        <p:txBody>
          <a:bodyPr>
            <a:noAutofit/>
          </a:bodyPr>
          <a:lstStyle>
            <a:lvl1pPr marL="0" indent="0">
              <a:buNone/>
              <a:defRPr sz="7000" b="0" spc="-150" baseline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defRPr>
            </a:lvl1pPr>
          </a:lstStyle>
          <a:p>
            <a:pPr lvl="0"/>
            <a:r>
              <a:rPr lang="en-US" altLang="ko-KR" dirty="0"/>
              <a:t>Thank you.</a:t>
            </a:r>
            <a:endParaRPr lang="ko-KR" altLang="en-US" dirty="0"/>
          </a:p>
        </p:txBody>
      </p:sp>
      <p:sp>
        <p:nvSpPr>
          <p:cNvPr id="6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580877" y="414727"/>
            <a:ext cx="1885503" cy="773616"/>
          </a:xfrm>
        </p:spPr>
        <p:txBody>
          <a:bodyPr>
            <a:normAutofit/>
          </a:bodyPr>
          <a:lstStyle>
            <a:lvl1pPr marL="0" marR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spc="-50" baseline="0">
                <a:solidFill>
                  <a:srgbClr val="AC9751"/>
                </a:solidFill>
                <a:latin typeface="원신한 Medium" panose="020B0603000000000000" pitchFamily="50" charset="-127"/>
                <a:ea typeface="원신한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Contents Goes Here</a:t>
            </a:r>
          </a:p>
          <a:p>
            <a:pPr marL="0" marR="0" lvl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  <a:p>
            <a:pPr marL="0" marR="0" lvl="0" indent="0" algn="l" defTabSz="99551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Contents Goes Here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94" y="6660951"/>
            <a:ext cx="1648970" cy="4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_1(배경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49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2"/>
            <a:ext cx="9624060" cy="1260211"/>
          </a:xfrm>
          <a:prstGeom prst="rect">
            <a:avLst/>
          </a:prstGeom>
        </p:spPr>
        <p:txBody>
          <a:bodyPr vert="horz" lIns="99552" tIns="49776" rIns="99552" bIns="49776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6"/>
            <a:ext cx="9624060" cy="4990084"/>
          </a:xfrm>
          <a:prstGeom prst="rect">
            <a:avLst/>
          </a:prstGeom>
        </p:spPr>
        <p:txBody>
          <a:bodyPr vert="horz" lIns="99552" tIns="49776" rIns="99552" bIns="4977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1" y="7008173"/>
            <a:ext cx="2495127" cy="402567"/>
          </a:xfrm>
          <a:prstGeom prst="rect">
            <a:avLst/>
          </a:prstGeom>
        </p:spPr>
        <p:txBody>
          <a:bodyPr vert="horz" lIns="99552" tIns="49776" rIns="99552" bIns="49776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96E5C-4FB3-445E-A7B2-ABAFCE047C66}" type="datetimeFigureOut">
              <a:rPr lang="ko-KR" altLang="en-US" smtClean="0"/>
              <a:t>2019. 9. 10.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vert="horz" lIns="99552" tIns="49776" rIns="99552" bIns="49776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3"/>
            <a:ext cx="2495127" cy="402567"/>
          </a:xfrm>
          <a:prstGeom prst="rect">
            <a:avLst/>
          </a:prstGeom>
        </p:spPr>
        <p:txBody>
          <a:bodyPr vert="horz" lIns="99552" tIns="49776" rIns="99552" bIns="49776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06FC2-2B28-48B5-B1FB-EC0AB3054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6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72" r:id="rId4"/>
    <p:sldLayoutId id="2147483667" r:id="rId5"/>
    <p:sldLayoutId id="2147483671" r:id="rId6"/>
    <p:sldLayoutId id="2147483668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9" r:id="rId14"/>
    <p:sldLayoutId id="2147483680" r:id="rId15"/>
  </p:sldLayoutIdLst>
  <p:txStyles>
    <p:titleStyle>
      <a:lvl1pPr algn="ctr" defTabSz="995515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17" indent="-373317" algn="l" defTabSz="995515" rtl="0" eaLnBrk="1" latinLnBrk="1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856" indent="-311099" algn="l" defTabSz="995515" rtl="0" eaLnBrk="1" latinLnBrk="1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393" indent="-248879" algn="l" defTabSz="99551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151" indent="-248879" algn="l" defTabSz="995515" rtl="0" eaLnBrk="1" latinLnBrk="1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39908" indent="-248879" algn="l" defTabSz="995515" rtl="0" eaLnBrk="1" latinLnBrk="1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7664" indent="-248879" algn="l" defTabSz="995515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421" indent="-248879" algn="l" defTabSz="995515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179" indent="-248879" algn="l" defTabSz="995515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936" indent="-248879" algn="l" defTabSz="995515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1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57" algn="l" defTabSz="99551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15" algn="l" defTabSz="99551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72" algn="l" defTabSz="99551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29" algn="l" defTabSz="99551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85" algn="l" defTabSz="99551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543" algn="l" defTabSz="99551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300" algn="l" defTabSz="99551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057" algn="l" defTabSz="99551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7200" dirty="0"/>
              <a:t>Deep Learning</a:t>
            </a:r>
            <a:br>
              <a:rPr lang="en-US" altLang="ko-KR" sz="7200" dirty="0"/>
            </a:br>
            <a:r>
              <a:rPr lang="en-US" altLang="ko-KR" sz="7200" dirty="0"/>
              <a:t>Optimizer</a:t>
            </a:r>
            <a:endParaRPr lang="ko-KR" altLang="en-US" sz="72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>
          <a:xfrm>
            <a:off x="590175" y="6588943"/>
            <a:ext cx="2970000" cy="380210"/>
          </a:xfrm>
        </p:spPr>
        <p:txBody>
          <a:bodyPr/>
          <a:lstStyle/>
          <a:p>
            <a:r>
              <a:rPr lang="en-US" altLang="ko-KR" dirty="0"/>
              <a:t>2019. 09. 05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580560" y="6156895"/>
            <a:ext cx="3469679" cy="345975"/>
          </a:xfrm>
        </p:spPr>
        <p:txBody>
          <a:bodyPr/>
          <a:lstStyle/>
          <a:p>
            <a:r>
              <a:rPr lang="ko-KR" altLang="en-US" dirty="0" err="1"/>
              <a:t>신한은행</a:t>
            </a:r>
            <a:r>
              <a:rPr lang="ko-KR" altLang="en-US" dirty="0"/>
              <a:t> </a:t>
            </a:r>
            <a:r>
              <a:rPr lang="ko-KR" altLang="en-US" dirty="0" err="1"/>
              <a:t>정보개발부</a:t>
            </a:r>
            <a:r>
              <a:rPr lang="ko-KR" altLang="en-US" dirty="0"/>
              <a:t> 노영지 선임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6"/>
          </p:nvPr>
        </p:nvSpPr>
        <p:spPr>
          <a:xfrm>
            <a:off x="580877" y="414727"/>
            <a:ext cx="3469679" cy="773616"/>
          </a:xfrm>
        </p:spPr>
        <p:txBody>
          <a:bodyPr/>
          <a:lstStyle/>
          <a:p>
            <a:r>
              <a:rPr lang="en-US" altLang="ko-KR" dirty="0"/>
              <a:t>2019.09.06 </a:t>
            </a:r>
            <a:r>
              <a:rPr lang="ko-KR" altLang="en-US" dirty="0"/>
              <a:t>광운대 산학협력 </a:t>
            </a:r>
            <a:r>
              <a:rPr lang="en-US" altLang="ko-KR" dirty="0"/>
              <a:t>9</a:t>
            </a:r>
            <a:r>
              <a:rPr lang="ko-KR" altLang="en-US" dirty="0"/>
              <a:t>주차 세미나 </a:t>
            </a:r>
          </a:p>
        </p:txBody>
      </p:sp>
    </p:spTree>
    <p:extLst>
      <p:ext uri="{BB962C8B-B14F-4D97-AF65-F5344CB8AC3E}">
        <p14:creationId xmlns:p14="http://schemas.microsoft.com/office/powerpoint/2010/main" val="3300549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GD</a:t>
            </a:r>
            <a:r>
              <a:rPr lang="ko-KR" altLang="en-US" dirty="0"/>
              <a:t>와 </a:t>
            </a:r>
            <a:r>
              <a:rPr lang="en-US" altLang="ko-KR" dirty="0"/>
              <a:t>SGD</a:t>
            </a:r>
            <a:r>
              <a:rPr lang="ko-KR" altLang="en-US" dirty="0"/>
              <a:t> 비교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3ADB5-C0EB-2C4C-AC23-136EC21B6115}"/>
              </a:ext>
            </a:extLst>
          </p:cNvPr>
          <p:cNvSpPr txBox="1"/>
          <p:nvPr/>
        </p:nvSpPr>
        <p:spPr>
          <a:xfrm>
            <a:off x="959951" y="6164538"/>
            <a:ext cx="851980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GD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는 데이터 전체를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SGD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는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Mini-batch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사이즈만큼 데이터를 조금씩 돌려서 최적의 값으로 감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GD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는 확실한데 너무 느리고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SGD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는 조금 헤매는 것 같지만 그래도 더 빠르게 학습함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00A49-D2A5-8A43-984D-C2631566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8" y="2122177"/>
            <a:ext cx="4246651" cy="3719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2C81CD-EB76-5444-8617-E664F218C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668" y="2196455"/>
            <a:ext cx="4797152" cy="35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2-3.</a:t>
            </a:r>
            <a:r>
              <a:rPr lang="ko-KR" altLang="en-US" dirty="0"/>
              <a:t> 모멘텀</a:t>
            </a:r>
            <a:r>
              <a:rPr lang="en-US" altLang="ko-KR" dirty="0"/>
              <a:t>(Momentum)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9304" y="2110649"/>
            <a:ext cx="538480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모멘텀</a:t>
            </a: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:</a:t>
            </a:r>
            <a:r>
              <a:rPr lang="ko-KR" altLang="en-US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운동량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,</a:t>
            </a:r>
            <a:r>
              <a:rPr lang="ko-KR" altLang="en-US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기울기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에</a:t>
            </a:r>
            <a:r>
              <a:rPr lang="ko-KR" altLang="en-US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속도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의 개념이 추가 된 것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9303" y="2700511"/>
            <a:ext cx="894632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현재의 기울기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+ 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이전의 기울기를 포함하여 누적된 가속도로 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w</a:t>
            </a:r>
            <a:r>
              <a:rPr lang="ko-KR" altLang="en-US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를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업데이트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함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관성의 개념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속도가 크게 나올수록 기울기가 크게 업데이트 되어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Local Optima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에 빠지지 않으므로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SGD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가 가지는 단점을 보완할 수 있음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1E4FC4-E988-F34F-AFFE-00D4D3D2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480" y="3708574"/>
            <a:ext cx="4486440" cy="2341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EDAA5B-0690-5743-B185-6CC096CF5A77}"/>
              </a:ext>
            </a:extLst>
          </p:cNvPr>
          <p:cNvSpPr txBox="1"/>
          <p:nvPr/>
        </p:nvSpPr>
        <p:spPr>
          <a:xfrm>
            <a:off x="499304" y="5691212"/>
            <a:ext cx="160653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모멘텀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의 단점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22086-4B38-3045-ABE5-4C16B7A55101}"/>
              </a:ext>
            </a:extLst>
          </p:cNvPr>
          <p:cNvSpPr txBox="1"/>
          <p:nvPr/>
        </p:nvSpPr>
        <p:spPr>
          <a:xfrm>
            <a:off x="499303" y="6284880"/>
            <a:ext cx="894632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Global Optima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에서도 이전 가속도가 더해지기 때문에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추월하는 현상이 발생함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-&gt;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이전 가속도를 조금 더 줄여서 반영하는 </a:t>
            </a:r>
            <a:r>
              <a:rPr lang="en-US" altLang="ko-KR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Nesterov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Momentum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등장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157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2-4.</a:t>
            </a:r>
            <a:r>
              <a:rPr lang="ko-KR" altLang="en-US" dirty="0"/>
              <a:t> </a:t>
            </a:r>
            <a:r>
              <a:rPr lang="en" altLang="ko-KR" dirty="0" err="1"/>
              <a:t>Nesterov</a:t>
            </a:r>
            <a:r>
              <a:rPr lang="en" altLang="ko-KR" dirty="0"/>
              <a:t> Momentum 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9304" y="2110649"/>
            <a:ext cx="802918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800" b="1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Nesterov</a:t>
            </a:r>
            <a:r>
              <a:rPr lang="en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Momentum</a:t>
            </a: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:</a:t>
            </a:r>
            <a:r>
              <a:rPr lang="ko-KR" altLang="en-US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Momentum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을 먼저 진행 후 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Gradient</a:t>
            </a:r>
            <a:r>
              <a:rPr lang="ko-KR" altLang="en-US" sz="1800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를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계산해서 더함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9303" y="2700511"/>
            <a:ext cx="894632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Momentum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을 먼저 진행 후 </a:t>
            </a:r>
            <a:r>
              <a:rPr lang="en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Gradient</a:t>
            </a:r>
            <a:r>
              <a:rPr lang="ko-KR" altLang="en-US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를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계산해서 더하는 방식</a:t>
            </a:r>
            <a:endParaRPr lang="en-US" altLang="ko-KR" sz="1400" b="1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그냥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momentum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보다 추월하는 현상이 좀 더 줄어든다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AA9759-0255-FD42-A58A-83A5378E7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54" y="3780631"/>
            <a:ext cx="7211020" cy="23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3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2-5.</a:t>
            </a:r>
            <a:r>
              <a:rPr lang="ko-KR" altLang="en-US" dirty="0"/>
              <a:t> </a:t>
            </a:r>
            <a:r>
              <a:rPr lang="en-US" altLang="ko-KR" dirty="0" err="1"/>
              <a:t>AdaGrad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9304" y="2110649"/>
            <a:ext cx="407585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AdaGrad</a:t>
            </a: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: Ada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ptive</a:t>
            </a: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G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radient </a:t>
            </a: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D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escent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9303" y="2700511"/>
            <a:ext cx="894632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과거의 기울기 값을 제곱해서 계속 더하는 식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으로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학습률을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낮추는 방식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조금 변한 건 많이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많이 변한 건 조금 업데이트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해줘서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Normalization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효과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가 일어나게 된다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w1, w2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의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업데이트량을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보정하여 휘는 정도가 줄면서 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일직선에 가깝게 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w</a:t>
            </a:r>
            <a:r>
              <a:rPr lang="ko-KR" altLang="en-US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를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업데이트한다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E7242-F1A9-8545-9CE4-32339D2426C3}"/>
              </a:ext>
            </a:extLst>
          </p:cNvPr>
          <p:cNvSpPr txBox="1"/>
          <p:nvPr/>
        </p:nvSpPr>
        <p:spPr>
          <a:xfrm>
            <a:off x="499303" y="4233097"/>
            <a:ext cx="184698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AdaGrad</a:t>
            </a:r>
            <a:r>
              <a:rPr lang="ko-KR" altLang="en-US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의 단점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8CE6D-731F-8541-B1D1-1D6BFD8D25AD}"/>
              </a:ext>
            </a:extLst>
          </p:cNvPr>
          <p:cNvSpPr txBox="1"/>
          <p:nvPr/>
        </p:nvSpPr>
        <p:spPr>
          <a:xfrm>
            <a:off x="499303" y="4818248"/>
            <a:ext cx="894632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학습이 진행될수록 제곱의 값으로 누적되기 때문에 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업데이트가 느려지며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학습의 정도가 크게 떨어진다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-&gt;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이를 개선하기 위해 </a:t>
            </a:r>
            <a:r>
              <a:rPr lang="en-US" altLang="ko-KR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RMSProp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이 등장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64217A-6204-4348-8CBC-8AAC2CF5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569" y="3985940"/>
            <a:ext cx="4762504" cy="25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89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2-6.</a:t>
            </a:r>
            <a:r>
              <a:rPr lang="ko-KR" altLang="en-US" dirty="0"/>
              <a:t> </a:t>
            </a:r>
            <a:r>
              <a:rPr lang="en-US" altLang="ko-KR" dirty="0" err="1"/>
              <a:t>RMSProp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9304" y="2110649"/>
            <a:ext cx="477842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RMSProp</a:t>
            </a: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: </a:t>
            </a:r>
            <a:r>
              <a:rPr lang="en-US" altLang="ko-KR" sz="1800" b="1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AdaGrad</a:t>
            </a:r>
            <a:r>
              <a:rPr lang="ko-KR" altLang="en-US" sz="1800" b="1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를</a:t>
            </a:r>
            <a:r>
              <a:rPr lang="ko-KR" altLang="en-US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개선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한</a:t>
            </a:r>
            <a:r>
              <a:rPr lang="ko-KR" altLang="en-US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Adaptive 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방식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9303" y="2700511"/>
            <a:ext cx="894632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과거의 모든 기울기를 균일하게 더하지 않고 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새로운 기울기의 정보만 반영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하도록 해서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학습률이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크게 떨어져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0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에 가까워지는 것을 방지하는 방법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마치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momentum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에서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mu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로 이전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업데이트량이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더해지는 부분의 반영비율을 조절하는 것처럼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Decay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라는 상수로 반영 비율을 조절함 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E7242-F1A9-8545-9CE4-32339D2426C3}"/>
              </a:ext>
            </a:extLst>
          </p:cNvPr>
          <p:cNvSpPr txBox="1"/>
          <p:nvPr/>
        </p:nvSpPr>
        <p:spPr>
          <a:xfrm>
            <a:off x="499303" y="4359923"/>
            <a:ext cx="81144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Decay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8CE6D-731F-8541-B1D1-1D6BFD8D25AD}"/>
              </a:ext>
            </a:extLst>
          </p:cNvPr>
          <p:cNvSpPr txBox="1"/>
          <p:nvPr/>
        </p:nvSpPr>
        <p:spPr>
          <a:xfrm>
            <a:off x="499303" y="4903002"/>
            <a:ext cx="8946322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Decay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가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0.9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라면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이전의 누적된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그라디언트의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제곱은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90%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반영해서 누적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현재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그라디언트의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제곱은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10%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반영하게 되는 것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만약 속도가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느려졌다면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-&gt; decay</a:t>
            </a:r>
            <a:r>
              <a:rPr lang="ko-KR" altLang="en-US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를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줄여서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캐쉬값의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반영을 줄이면 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나누는 부분이 작아져서 업데이트 속도가 올라갈 것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1397A2-F14D-C542-BE3F-48EBE0D4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243" y="4152533"/>
            <a:ext cx="5066854" cy="260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0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2-7. Adam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9304" y="2110649"/>
            <a:ext cx="321158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Adam : </a:t>
            </a:r>
            <a:r>
              <a:rPr lang="en-US" altLang="ko-KR" sz="1800" b="1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AdaGrad</a:t>
            </a: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+ </a:t>
            </a:r>
            <a:r>
              <a:rPr lang="en-US" altLang="ko-KR" sz="1800" b="1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RMSProp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9303" y="2700511"/>
            <a:ext cx="894632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Momentum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방식과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Adaptive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방식의 장점을 섞은 것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하이퍼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파라미터도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그만큼 많다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학습률을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줄여나가고 속도를 계산하여 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학습의 갱신 강도를 적응적으로 조정해 나가는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방법이다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주요 장점은 </a:t>
            </a:r>
            <a:r>
              <a:rPr lang="en" altLang="ko-KR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stepsize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가 </a:t>
            </a:r>
            <a:r>
              <a:rPr lang="en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gradient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의 </a:t>
            </a:r>
            <a:r>
              <a:rPr lang="en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rescaling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에 영향 받지 않는다는 것</a:t>
            </a:r>
            <a:endParaRPr lang="en-US" altLang="ko-KR" sz="1400" b="1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3D4A7C-C998-224B-A847-9D97A7FA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64" y="4520175"/>
            <a:ext cx="7197137" cy="24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8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4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3-1. </a:t>
            </a:r>
            <a:r>
              <a:rPr lang="ko-KR" altLang="en-US" dirty="0"/>
              <a:t>결론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6421" y="1522266"/>
            <a:ext cx="578440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우선 </a:t>
            </a: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Momentum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을 써보고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, 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안되면 </a:t>
            </a:r>
            <a:r>
              <a:rPr lang="en-US" altLang="ko-KR" sz="1800" b="1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RMSProp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도 써보자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.</a:t>
            </a:r>
            <a:endParaRPr lang="ko-KR" altLang="en-US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pic>
        <p:nvPicPr>
          <p:cNvPr id="3" name="그림 2" descr="전자기기이(가) 표시된 사진&#10;&#10;자동 생성된 설명">
            <a:extLst>
              <a:ext uri="{FF2B5EF4-FFF2-40B4-BE49-F238E27FC236}">
                <a16:creationId xmlns:a16="http://schemas.microsoft.com/office/drawing/2014/main" id="{AC034B9E-19A4-7642-8132-76DF13989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1" y="2556555"/>
            <a:ext cx="5135428" cy="3975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E6D1EF-499B-AD4F-BDE8-84BCE307A1BF}"/>
              </a:ext>
            </a:extLst>
          </p:cNvPr>
          <p:cNvSpPr txBox="1"/>
          <p:nvPr/>
        </p:nvSpPr>
        <p:spPr>
          <a:xfrm>
            <a:off x="6250885" y="3780631"/>
            <a:ext cx="3755736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SGD :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거의 안가는 수준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Nesterov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M,  Momentum (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모멘텀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) :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가속도로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확치고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올라가지만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많이 휜다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RMSProp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en-US" altLang="ko-KR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AdaGrad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: </a:t>
            </a:r>
          </a:p>
          <a:p>
            <a:pPr>
              <a:lnSpc>
                <a:spcPct val="150000"/>
              </a:lnSpc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빠르진 않지만 지그재그 없이 일정한 방향을 유지하려고 함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690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3-1. </a:t>
            </a:r>
            <a:r>
              <a:rPr lang="ko-KR" altLang="en-US" dirty="0"/>
              <a:t>결론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6180" y="1564833"/>
            <a:ext cx="394851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SGD + Momentum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을 기본으로 하자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.</a:t>
            </a:r>
            <a:endParaRPr lang="ko-KR" altLang="en-US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87C35-60D5-6A4C-8AFF-5A53B5F3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72" y="2813343"/>
            <a:ext cx="4994961" cy="3856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270A68-655D-6941-96AA-766601FA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333" y="3158467"/>
            <a:ext cx="1609019" cy="1216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E0E441-306E-6149-A4B8-9C7AFEB902F8}"/>
              </a:ext>
            </a:extLst>
          </p:cNvPr>
          <p:cNvSpPr txBox="1"/>
          <p:nvPr/>
        </p:nvSpPr>
        <p:spPr>
          <a:xfrm>
            <a:off x="2178348" y="6822069"/>
            <a:ext cx="894632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RMSProp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&gt; </a:t>
            </a:r>
            <a:r>
              <a:rPr lang="en-US" altLang="ko-KR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AdaGrad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&gt; </a:t>
            </a:r>
            <a:r>
              <a:rPr lang="en-US" altLang="ko-KR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Nesterov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M &gt; Momentum &gt; SGD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거의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안들어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감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3B6BA5-36E8-4542-856D-AE78812C9291}"/>
              </a:ext>
            </a:extLst>
          </p:cNvPr>
          <p:cNvSpPr txBox="1"/>
          <p:nvPr/>
        </p:nvSpPr>
        <p:spPr>
          <a:xfrm>
            <a:off x="666180" y="2019125"/>
            <a:ext cx="894632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가장 많이 쓰이는 것은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Adam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이었으나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최근에는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Adaptive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방식의 성능이 안 좋다는 것이 증명 되었다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97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38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1-1. Optimization</a:t>
            </a:r>
          </a:p>
          <a:p>
            <a:r>
              <a:rPr lang="en-US" altLang="ko-KR" dirty="0"/>
              <a:t>1-2.</a:t>
            </a:r>
            <a:r>
              <a:rPr lang="ko-KR" altLang="en-US" dirty="0"/>
              <a:t> </a:t>
            </a:r>
            <a:r>
              <a:rPr lang="en-US" altLang="ko-KR" dirty="0"/>
              <a:t>Optimizer</a:t>
            </a:r>
            <a:r>
              <a:rPr lang="ko-KR" altLang="en-US" dirty="0"/>
              <a:t>의 발달 계보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r>
              <a:rPr lang="ko-KR" altLang="en-US" dirty="0"/>
              <a:t>의 종류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/>
              <a:t>Subtitle Goes Here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ko-KR" dirty="0"/>
              <a:t>3-1  Contents</a:t>
            </a:r>
          </a:p>
          <a:p>
            <a:r>
              <a:rPr lang="en-US" altLang="ko-KR" dirty="0"/>
              <a:t>3-2  Contents</a:t>
            </a:r>
            <a:endParaRPr lang="ko-KR" altLang="en-US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1EAA9F-73AD-5042-945F-D0F092F51C24}"/>
              </a:ext>
            </a:extLst>
          </p:cNvPr>
          <p:cNvSpPr/>
          <p:nvPr/>
        </p:nvSpPr>
        <p:spPr>
          <a:xfrm>
            <a:off x="445902" y="5125524"/>
            <a:ext cx="9801596" cy="1001159"/>
          </a:xfrm>
          <a:prstGeom prst="rect">
            <a:avLst/>
          </a:prstGeom>
          <a:solidFill>
            <a:srgbClr val="151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2"/>
          </p:nvPr>
        </p:nvSpPr>
        <p:spPr>
          <a:xfrm>
            <a:off x="6949250" y="3996655"/>
            <a:ext cx="3130699" cy="2130028"/>
          </a:xfrm>
        </p:spPr>
        <p:txBody>
          <a:bodyPr/>
          <a:lstStyle/>
          <a:p>
            <a:r>
              <a:rPr lang="en-US" altLang="ko-KR" dirty="0"/>
              <a:t>2-1.</a:t>
            </a:r>
            <a:r>
              <a:rPr lang="ko-KR" altLang="en-US" dirty="0"/>
              <a:t> </a:t>
            </a:r>
            <a:r>
              <a:rPr lang="en-US" altLang="ko-KR" dirty="0"/>
              <a:t>GD (Gradient Descent)</a:t>
            </a:r>
          </a:p>
          <a:p>
            <a:r>
              <a:rPr lang="en-US" altLang="ko-KR" dirty="0"/>
              <a:t>2-2. SGD (Stochastic Gradient Descent)</a:t>
            </a:r>
          </a:p>
          <a:p>
            <a:r>
              <a:rPr lang="en-US" altLang="ko-KR" dirty="0"/>
              <a:t>2-3.</a:t>
            </a:r>
            <a:r>
              <a:rPr lang="ko-KR" altLang="en-US" dirty="0"/>
              <a:t> 모멘텀</a:t>
            </a:r>
            <a:r>
              <a:rPr lang="en-US" altLang="ko-KR" dirty="0"/>
              <a:t>(Momentum)</a:t>
            </a:r>
          </a:p>
          <a:p>
            <a:r>
              <a:rPr lang="en-US" altLang="ko-KR" dirty="0"/>
              <a:t>2-4.</a:t>
            </a:r>
            <a:r>
              <a:rPr lang="ko-KR" altLang="en-US" dirty="0"/>
              <a:t> </a:t>
            </a:r>
            <a:r>
              <a:rPr lang="en" altLang="ko-KR" dirty="0" err="1"/>
              <a:t>Nesterov</a:t>
            </a:r>
            <a:r>
              <a:rPr lang="en" altLang="ko-KR" dirty="0"/>
              <a:t> Momentum </a:t>
            </a:r>
            <a:endParaRPr lang="en-US" altLang="ko-KR" dirty="0"/>
          </a:p>
          <a:p>
            <a:r>
              <a:rPr lang="en-US" altLang="ko-KR" dirty="0"/>
              <a:t>2-5.</a:t>
            </a:r>
            <a:r>
              <a:rPr lang="ko-KR" altLang="en-US" dirty="0"/>
              <a:t> </a:t>
            </a:r>
            <a:r>
              <a:rPr lang="en-US" altLang="ko-KR" dirty="0" err="1"/>
              <a:t>AdaGrad</a:t>
            </a:r>
            <a:endParaRPr lang="en-US" altLang="ko-KR" dirty="0"/>
          </a:p>
          <a:p>
            <a:r>
              <a:rPr lang="en-US" altLang="ko-KR" dirty="0"/>
              <a:t>2-6.</a:t>
            </a:r>
            <a:r>
              <a:rPr lang="ko-KR" altLang="en-US" dirty="0"/>
              <a:t> </a:t>
            </a:r>
            <a:r>
              <a:rPr lang="en-US" altLang="ko-KR" dirty="0" err="1"/>
              <a:t>RMSProp</a:t>
            </a:r>
            <a:endParaRPr lang="en-US" altLang="ko-KR" dirty="0"/>
          </a:p>
          <a:p>
            <a:r>
              <a:rPr lang="en-US" altLang="ko-KR" dirty="0"/>
              <a:t>2-7.</a:t>
            </a:r>
            <a:r>
              <a:rPr lang="ko-KR" altLang="en-US" dirty="0"/>
              <a:t> </a:t>
            </a:r>
            <a:r>
              <a:rPr lang="en-US" altLang="ko-KR" dirty="0"/>
              <a:t>Adam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6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67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1-1. Optimization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6421" y="1522266"/>
            <a:ext cx="29193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딥러닝에서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</a:t>
            </a: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optimization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란</a:t>
            </a:r>
            <a:endParaRPr lang="en-US" altLang="ko-KR" sz="1800" b="1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41186" y="6723904"/>
            <a:ext cx="2811026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Global minimum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과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local minimum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71192-83B5-B941-8938-CDAD2DC03C5C}"/>
              </a:ext>
            </a:extLst>
          </p:cNvPr>
          <p:cNvSpPr txBox="1"/>
          <p:nvPr/>
        </p:nvSpPr>
        <p:spPr>
          <a:xfrm>
            <a:off x="499304" y="2210889"/>
            <a:ext cx="894632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학습속도를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빠르고 안정적이게 하는 것</a:t>
            </a:r>
            <a:endParaRPr lang="en-US" altLang="ko-KR" sz="1400" b="1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Loss </a:t>
            </a:r>
            <a:r>
              <a:rPr lang="en-US" altLang="ko-KR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Fuction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에서 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loss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가 최소화되는 부분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(Global Minimum) 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을 찾는 것</a:t>
            </a:r>
            <a:endParaRPr lang="en-US" altLang="ko-KR" sz="1400" b="1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CAC2B7-F576-9143-B7DC-1757E5B0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91" y="2886280"/>
            <a:ext cx="4602417" cy="38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9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1-1. Optimization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9304" y="2110649"/>
            <a:ext cx="422263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Optimizaion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에 대해 고민해야 하는 이유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9303" y="2700511"/>
            <a:ext cx="894632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Input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으로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넣는 데이터와의 직접적인 연결성이 있음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하이퍼파라미터에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따른 모델의 변화를 어느정도 이해하고 예측하여 튜닝해야 하기 때문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76D1C-D5A8-904B-800A-F70AD3EFA372}"/>
              </a:ext>
            </a:extLst>
          </p:cNvPr>
          <p:cNvSpPr txBox="1"/>
          <p:nvPr/>
        </p:nvSpPr>
        <p:spPr>
          <a:xfrm>
            <a:off x="499303" y="4463833"/>
            <a:ext cx="228299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Optimization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의 목표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C3C77-4B28-1E43-80BF-A8B3501834A1}"/>
              </a:ext>
            </a:extLst>
          </p:cNvPr>
          <p:cNvSpPr txBox="1"/>
          <p:nvPr/>
        </p:nvSpPr>
        <p:spPr>
          <a:xfrm>
            <a:off x="499303" y="5053695"/>
            <a:ext cx="894632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신경망 모델의 학습과 그 결과에 따른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손실함수의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값을 최소화하는 방향으로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하이퍼파라미터의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값을 찾는 것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하이퍼파라미터에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따른 모델의 변화를 어느정도 이해하고 예측하여 튜닝해야 하기 때문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1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</a:t>
            </a:r>
            <a:r>
              <a:rPr lang="ko-KR" altLang="en-US" dirty="0"/>
              <a:t> </a:t>
            </a:r>
            <a:r>
              <a:rPr lang="en-US" altLang="ko-KR" dirty="0"/>
              <a:t>Optimizer</a:t>
            </a:r>
            <a:r>
              <a:rPr lang="ko-KR" altLang="en-US" dirty="0"/>
              <a:t>의 발달 계보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18792" y="3383628"/>
            <a:ext cx="56316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산 내려오는 작은 오솔길 찾기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(Optimizer)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의 발달 계보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25FE43-D226-F646-8918-CBC2B1FB4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7"/>
          <a:stretch/>
        </p:blipFill>
        <p:spPr>
          <a:xfrm>
            <a:off x="2229971" y="4058548"/>
            <a:ext cx="6609312" cy="32403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F01EE5-744B-984E-8B4C-07BD7AF4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92" y="1686517"/>
            <a:ext cx="4194864" cy="1461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7553A3-3D93-1C47-8F8C-451D9614527A}"/>
              </a:ext>
            </a:extLst>
          </p:cNvPr>
          <p:cNvSpPr txBox="1"/>
          <p:nvPr/>
        </p:nvSpPr>
        <p:spPr>
          <a:xfrm>
            <a:off x="5534627" y="2065976"/>
            <a:ext cx="4450361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학습에서 변화할 수 있는 부분인 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Learning Rate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와 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Gradient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부분을 적절히 변화시켜 봄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71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r>
              <a:rPr lang="ko-KR" altLang="en-US" dirty="0"/>
              <a:t> 종류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378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2-1.</a:t>
            </a:r>
            <a:r>
              <a:rPr lang="ko-KR" altLang="en-US" dirty="0"/>
              <a:t> </a:t>
            </a:r>
            <a:r>
              <a:rPr lang="en-US" altLang="ko-KR" dirty="0"/>
              <a:t>GD (Gradient Descent)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9304" y="2538865"/>
            <a:ext cx="394370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GD : 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경사 </a:t>
            </a:r>
            <a:r>
              <a:rPr lang="ko-KR" altLang="en-US" sz="1800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하강법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(Gradient Descent)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9303" y="3188631"/>
            <a:ext cx="51354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초기값부터 경사를 따라 천천히 내려가서 최저점을 찾아 나감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endParaRPr lang="en-US" altLang="ko-KR" sz="1400" b="1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모든 데이터를 고려해서 오차를 구하는 방법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FA16B-223F-0940-B29A-4CC787238E87}"/>
              </a:ext>
            </a:extLst>
          </p:cNvPr>
          <p:cNvSpPr txBox="1"/>
          <p:nvPr/>
        </p:nvSpPr>
        <p:spPr>
          <a:xfrm>
            <a:off x="499303" y="5656453"/>
            <a:ext cx="125867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GD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의 단점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EA4BB8-69AB-064E-B111-BD277372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764" y="2620251"/>
            <a:ext cx="4089106" cy="2257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509577-D6AE-9744-AFC1-DDB79213BBE6}"/>
              </a:ext>
            </a:extLst>
          </p:cNvPr>
          <p:cNvSpPr txBox="1"/>
          <p:nvPr/>
        </p:nvSpPr>
        <p:spPr>
          <a:xfrm>
            <a:off x="499303" y="6303758"/>
            <a:ext cx="894632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 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모든 데이터를 다 계산하기 때문에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학습시간이 너무 오래 걸린다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96A4A8-223F-1D42-83E0-D25B74DF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04" y="4027929"/>
            <a:ext cx="2273300" cy="5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5AD565-EC95-FC4F-9BA4-D376D70AECE8}"/>
              </a:ext>
            </a:extLst>
          </p:cNvPr>
          <p:cNvSpPr txBox="1"/>
          <p:nvPr/>
        </p:nvSpPr>
        <p:spPr>
          <a:xfrm>
            <a:off x="499303" y="4614532"/>
            <a:ext cx="621555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가존값에서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학습률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(p)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*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경사값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(g)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만큼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내려감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경사값은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방향을 나타내고</a:t>
            </a:r>
            <a:r>
              <a:rPr lang="en-US" altLang="ko-KR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,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학습률은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얼마나 빨리 내려가는지를 정함</a:t>
            </a:r>
            <a:endParaRPr lang="en-US" altLang="ko-KR" sz="1400" b="1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30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2-2.</a:t>
            </a:r>
            <a:r>
              <a:rPr lang="ko-KR" altLang="en-US" dirty="0"/>
              <a:t> </a:t>
            </a:r>
            <a:r>
              <a:rPr lang="en-US" altLang="ko-KR" dirty="0"/>
              <a:t>SGD</a:t>
            </a:r>
            <a:r>
              <a:rPr lang="en-US" altLang="ko-KR" sz="3200" spc="-50" dirty="0">
                <a:solidFill>
                  <a:srgbClr val="151F6D"/>
                </a:solidFill>
              </a:rPr>
              <a:t> (Stochastic Gradient Descent)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Project Title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9304" y="2538865"/>
            <a:ext cx="58518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SGD : 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확률적 경사 </a:t>
            </a:r>
            <a:r>
              <a:rPr lang="ko-KR" altLang="en-US" sz="1800" spc="-50" dirty="0" err="1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하강법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</a:t>
            </a:r>
            <a:r>
              <a:rPr lang="en-US" altLang="ko-KR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(Stochastic Gradient Descent)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9303" y="3188631"/>
            <a:ext cx="894632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-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미분을 통해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손실함수의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 기울기를 계산하고 이 기울기 값에 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학습률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(Learning Late)</a:t>
            </a:r>
            <a:r>
              <a:rPr lang="ko-KR" altLang="en-US" sz="1400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를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계산하여 이 결과값으로 기존의 가중치 값을 갱신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FA16B-223F-0940-B29A-4CC787238E87}"/>
              </a:ext>
            </a:extLst>
          </p:cNvPr>
          <p:cNvSpPr txBox="1"/>
          <p:nvPr/>
        </p:nvSpPr>
        <p:spPr>
          <a:xfrm>
            <a:off x="530839" y="4548660"/>
            <a:ext cx="138211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SGD</a:t>
            </a:r>
            <a:r>
              <a:rPr lang="ko-KR" altLang="en-US" sz="1800" spc="-50" dirty="0">
                <a:solidFill>
                  <a:srgbClr val="151F6D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의 단점</a:t>
            </a:r>
            <a:endParaRPr lang="en-US" altLang="ko-KR" sz="1800" spc="-50" dirty="0">
              <a:solidFill>
                <a:srgbClr val="151F6D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BFAE5-1A55-B145-9BD2-D06CA9EF9E8B}"/>
              </a:ext>
            </a:extLst>
          </p:cNvPr>
          <p:cNvSpPr txBox="1"/>
          <p:nvPr/>
        </p:nvSpPr>
        <p:spPr>
          <a:xfrm>
            <a:off x="499303" y="5198426"/>
            <a:ext cx="8946322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무작정 기울어진 방향으로 이동하는 방식이기 때문에 </a:t>
            </a:r>
            <a:r>
              <a:rPr lang="ko-KR" altLang="en-US" sz="1400" b="1" spc="-50" dirty="0" err="1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탐색경로가</a:t>
            </a: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비효율적이어서 한참을 탐색</a:t>
            </a:r>
            <a:endParaRPr lang="en-US" altLang="ko-KR" sz="1400" b="1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방향에 따라서 기울기 값이 달라지는 경우에 적합하지 않음 </a:t>
            </a:r>
            <a:endParaRPr lang="en-US" altLang="ko-KR" sz="1400" b="1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(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최소값의 방향으로만 움직이기 때문에 본래의 최저점으로 기울기의 방향이 좀처럼 향하지 않게 되고 다른 방향을 가리키게 되어 비효율</a:t>
            </a:r>
            <a:r>
              <a:rPr lang="en-US" altLang="ko-KR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)</a:t>
            </a:r>
            <a:r>
              <a:rPr lang="ko-KR" altLang="en-US" sz="1400" spc="-50" dirty="0">
                <a:solidFill>
                  <a:srgbClr val="6D6E71"/>
                </a:solidFill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endParaRPr lang="en-US" altLang="ko-KR" sz="1400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spc="-50" dirty="0">
              <a:solidFill>
                <a:srgbClr val="6D6E71"/>
              </a:solidFill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015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B89F29C6017B94C8C8C6D3739E7FAC5" ma:contentTypeVersion="0" ma:contentTypeDescription="새 문서를 만듭니다." ma:contentTypeScope="" ma:versionID="3fd135a041e78d868ffac336498e85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84FADA-43CC-42ED-94EF-536EECABF3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6565782-0F1F-49DD-9483-B6139F1AAD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00A1C37-F6A1-4242-8A77-B8DA6291FE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833</Words>
  <Application>Microsoft Macintosh PowerPoint</Application>
  <PresentationFormat>사용자 지정</PresentationFormat>
  <Paragraphs>139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원신한 Light</vt:lpstr>
      <vt:lpstr>Arial</vt:lpstr>
      <vt:lpstr>맑은 고딕</vt:lpstr>
      <vt:lpstr>원신한 Bold</vt:lpstr>
      <vt:lpstr>원신한 Medium</vt:lpstr>
      <vt:lpstr>Office 테마</vt:lpstr>
      <vt:lpstr>Deep Learning Optimizer</vt:lpstr>
      <vt:lpstr>PowerPoint 프레젠테이션</vt:lpstr>
      <vt:lpstr>Optimization</vt:lpstr>
      <vt:lpstr>1-1. Optimization</vt:lpstr>
      <vt:lpstr>1-1. Optimization</vt:lpstr>
      <vt:lpstr>1-2. Optimizer의 발달 계보</vt:lpstr>
      <vt:lpstr>Optimizer 종류</vt:lpstr>
      <vt:lpstr>2-1. GD (Gradient Descent)</vt:lpstr>
      <vt:lpstr>2-2. SGD (Stochastic Gradient Descent)</vt:lpstr>
      <vt:lpstr>(참고) GD와 SGD 비교</vt:lpstr>
      <vt:lpstr>2-3. 모멘텀(Momentum)</vt:lpstr>
      <vt:lpstr>2-4. Nesterov Momentum </vt:lpstr>
      <vt:lpstr>2-5. AdaGrad</vt:lpstr>
      <vt:lpstr>2-6. RMSProp</vt:lpstr>
      <vt:lpstr>2-7. Adam</vt:lpstr>
      <vt:lpstr>결론</vt:lpstr>
      <vt:lpstr>3-1. 결론 (1/2)</vt:lpstr>
      <vt:lpstr>3-1. 결론 (2/2)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사용자</dc:creator>
  <cp:lastModifiedBy>노영지</cp:lastModifiedBy>
  <cp:revision>171</cp:revision>
  <dcterms:created xsi:type="dcterms:W3CDTF">2018-03-14T08:41:04Z</dcterms:created>
  <dcterms:modified xsi:type="dcterms:W3CDTF">2019-09-10T09:20:28Z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0x0101001B89F29C6017B94C8C8C6D3739E7FAC5</vt:lpwstr>
  </property>
</Properties>
</file>